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notesMasterIdLst>
    <p:notesMasterId r:id="rId27"/>
  </p:notesMasterIdLst>
  <p:handoutMasterIdLst>
    <p:handoutMasterId r:id="rId28"/>
  </p:handoutMasterIdLst>
  <p:sldIdLst>
    <p:sldId id="334" r:id="rId15"/>
    <p:sldId id="335" r:id="rId16"/>
    <p:sldId id="336" r:id="rId17"/>
    <p:sldId id="337" r:id="rId18"/>
    <p:sldId id="339" r:id="rId19"/>
    <p:sldId id="341" r:id="rId20"/>
    <p:sldId id="343" r:id="rId21"/>
    <p:sldId id="344" r:id="rId22"/>
    <p:sldId id="347" r:id="rId23"/>
    <p:sldId id="345" r:id="rId24"/>
    <p:sldId id="349" r:id="rId25"/>
    <p:sldId id="342" r:id="rId26"/>
  </p:sldIdLst>
  <p:sldSz cx="13004800" cy="9753600"/>
  <p:notesSz cx="6669088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5pPr>
    <a:lvl6pPr marL="22860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6pPr>
    <a:lvl7pPr marL="27432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7pPr>
    <a:lvl8pPr marL="32004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8pPr>
    <a:lvl9pPr marL="3657600" algn="l" defTabSz="914400" rtl="0" eaLnBrk="1" latinLnBrk="0" hangingPunct="1">
      <a:defRPr sz="4300" kern="1200">
        <a:solidFill>
          <a:srgbClr val="000000"/>
        </a:solidFill>
        <a:latin typeface="Gill Sans"/>
        <a:ea typeface="+mn-ea"/>
        <a:cs typeface="Arial" pitchFamily="34" charset="0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FF3F"/>
    <a:srgbClr val="006699"/>
    <a:srgbClr val="FFFFFF"/>
    <a:srgbClr val="FFCC00"/>
    <a:srgbClr val="FF0000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5008" autoAdjust="0"/>
  </p:normalViewPr>
  <p:slideViewPr>
    <p:cSldViewPr>
      <p:cViewPr>
        <p:scale>
          <a:sx n="50" d="100"/>
          <a:sy n="50" d="100"/>
        </p:scale>
        <p:origin x="3344" y="97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D070A473-3DD2-4163-8F02-18AD4A31DFEF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FEAC65D4-697D-48C4-B55D-C57363142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7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5533942C-A75E-48A3-A70D-9619EE8B429C}" type="datetimeFigureOut">
              <a:rPr lang="ru-RU"/>
              <a:pPr>
                <a:defRPr/>
              </a:pPr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06A7274D-68BB-4A40-99E0-2F159FEB6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7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8F65EE-AF8C-4B50-8D52-14ECE775D588}" type="slidenum">
              <a:rPr lang="ru-RU" smtClean="0">
                <a:latin typeface="Gill Sans"/>
                <a:sym typeface="Gill Sans"/>
              </a:rPr>
              <a:pPr>
                <a:defRPr/>
              </a:pPr>
              <a:t>1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9BBE41-AB8B-4326-BE2D-7721449E4BDC}" type="slidenum">
              <a:rPr lang="ru-RU" smtClean="0">
                <a:latin typeface="Gill Sans"/>
                <a:sym typeface="Gill Sans"/>
              </a:rPr>
              <a:pPr>
                <a:defRPr/>
              </a:pPr>
              <a:t>10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4603EB-7404-4BE8-BF08-E816AB28FB09}" type="slidenum">
              <a:rPr lang="ru-RU" smtClean="0">
                <a:latin typeface="Gill Sans"/>
                <a:sym typeface="Gill Sans"/>
              </a:rPr>
              <a:pPr>
                <a:defRPr/>
              </a:pPr>
              <a:t>11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4C5C893-EE78-4091-8CA1-542DAFDBE666}" type="slidenum">
              <a:rPr lang="ru-RU" smtClean="0">
                <a:latin typeface="Gill Sans"/>
                <a:sym typeface="Gill Sans"/>
              </a:rPr>
              <a:pPr>
                <a:defRPr/>
              </a:pPr>
              <a:t>12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2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3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C1DCF1E-5566-464A-AB9D-B2D10292EC88}" type="slidenum">
              <a:rPr lang="ru-RU" smtClean="0">
                <a:latin typeface="Gill Sans"/>
                <a:sym typeface="Gill Sans"/>
              </a:rPr>
              <a:pPr>
                <a:defRPr/>
              </a:pPr>
              <a:t>4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4E06FB-22D0-4C86-A5DE-25876F67D890}" type="slidenum">
              <a:rPr lang="ru-RU" smtClean="0">
                <a:latin typeface="Gill Sans"/>
                <a:sym typeface="Gill Sans"/>
              </a:rPr>
              <a:pPr>
                <a:defRPr/>
              </a:pPr>
              <a:t>5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25A668-07AB-4CC9-BC77-CBAE79481AA9}" type="slidenum">
              <a:rPr lang="ru-RU" smtClean="0">
                <a:latin typeface="Gill Sans"/>
                <a:sym typeface="Gill Sans"/>
              </a:rPr>
              <a:pPr>
                <a:defRPr/>
              </a:pPr>
              <a:t>6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354F967-5ED2-413E-BD86-880A60DA3087}" type="slidenum">
              <a:rPr lang="ru-RU" smtClean="0">
                <a:latin typeface="Gill Sans"/>
                <a:sym typeface="Gill Sans"/>
              </a:rPr>
              <a:pPr>
                <a:defRPr/>
              </a:pPr>
              <a:t>7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602806-B447-4809-8AF8-181D47E32425}" type="slidenum">
              <a:rPr lang="ru-RU" smtClean="0">
                <a:latin typeface="Gill Sans"/>
                <a:sym typeface="Gill Sans"/>
              </a:rPr>
              <a:pPr>
                <a:defRPr/>
              </a:pPr>
              <a:t>8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C602806-B447-4809-8AF8-181D47E32425}" type="slidenum">
              <a:rPr lang="ru-RU" smtClean="0">
                <a:latin typeface="Gill Sans"/>
                <a:sym typeface="Gill Sans"/>
              </a:rPr>
              <a:pPr>
                <a:defRPr/>
              </a:pPr>
              <a:t>9</a:t>
            </a:fld>
            <a:endParaRPr lang="ru-RU" smtClean="0">
              <a:latin typeface="Gill Sans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1639888"/>
            <a:ext cx="2616200" cy="4519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1639888"/>
            <a:ext cx="7696200" cy="45196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71588" y="1639888"/>
            <a:ext cx="10464800" cy="45196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739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831388" y="2768600"/>
            <a:ext cx="19050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475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2768600"/>
            <a:ext cx="5156200" cy="5716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0188" y="255588"/>
            <a:ext cx="2616200" cy="822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1588" y="255588"/>
            <a:ext cx="7696200" cy="8229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1271588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46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46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15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80188" y="5030788"/>
            <a:ext cx="5156200" cy="1128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50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4900" y="4789488"/>
            <a:ext cx="2857500" cy="330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35550" y="1408113"/>
            <a:ext cx="1466850" cy="66817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000" y="1408113"/>
            <a:ext cx="4248150" cy="66817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28163" y="255588"/>
            <a:ext cx="2925762" cy="84566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55588"/>
            <a:ext cx="8624888" cy="8456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Gill Sans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1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07.xml"/><Relationship Id="rId8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2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3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4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4.xml"/><Relationship Id="rId2" Type="http://schemas.openxmlformats.org/officeDocument/2006/relationships/slideLayout" Target="../slideLayouts/slideLayout135.xml"/><Relationship Id="rId3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0.xml"/><Relationship Id="rId8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2.xml"/><Relationship Id="rId10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5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46.xml"/><Relationship Id="rId3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9.xml"/><Relationship Id="rId6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1.xml"/><Relationship Id="rId8" Type="http://schemas.openxmlformats.org/officeDocument/2006/relationships/slideLayout" Target="../slideLayouts/slideLayout152.xml"/><Relationship Id="rId9" Type="http://schemas.openxmlformats.org/officeDocument/2006/relationships/slideLayout" Target="../slideLayouts/slideLayout153.xml"/><Relationship Id="rId10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6.xml"/><Relationship Id="rId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90.xml"/><Relationship Id="rId2" Type="http://schemas.openxmlformats.org/officeDocument/2006/relationships/slideLayout" Target="../slideLayouts/slideLayout91.xml"/><Relationship Id="rId3" Type="http://schemas.openxmlformats.org/officeDocument/2006/relationships/slideLayout" Target="../slideLayouts/slideLayout92.xml"/><Relationship Id="rId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6.xml"/><Relationship Id="rId8" Type="http://schemas.openxmlformats.org/officeDocument/2006/relationships/slideLayout" Target="../slideLayouts/slideLayout97.xml"/><Relationship Id="rId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5030788"/>
            <a:ext cx="10464800" cy="1128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1639888"/>
            <a:ext cx="104648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3988" y="2768600"/>
            <a:ext cx="39624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50419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2pPr>
      <a:lvl3pPr marL="1651000" indent="-495300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3pPr>
      <a:lvl4pPr marL="2092325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4pPr>
      <a:lvl5pPr marL="2538413" indent="-492125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sym typeface="Gill Sans"/>
        </a:defRPr>
      </a:lvl5pPr>
      <a:lvl6pPr marL="29956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6pPr>
      <a:lvl7pPr marL="34528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7pPr>
      <a:lvl8pPr marL="39100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8pPr>
      <a:lvl9pPr marL="4367213" indent="-492125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2768600"/>
            <a:ext cx="10464800" cy="5716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1588" y="1271588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16200" indent="-569913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0734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306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39878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45000" indent="-569913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7367588"/>
            <a:ext cx="10464800" cy="170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9488"/>
            <a:ext cx="5867400" cy="330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8113"/>
            <a:ext cx="5867400" cy="330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buChar char="»"/>
        <a:defRPr sz="3400">
          <a:solidFill>
            <a:schemeClr val="tx1"/>
          </a:solidFill>
          <a:latin typeface="+mn-lt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1588" y="255588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889000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5088" indent="-574675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2pPr>
      <a:lvl3pPr marL="1776413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3pPr>
      <a:lvl4pPr marL="2220913" indent="-569913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300">
          <a:solidFill>
            <a:schemeClr val="tx1"/>
          </a:solidFill>
          <a:latin typeface="+mn-lt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3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97744" y="3004592"/>
            <a:ext cx="11501437" cy="1563688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Calibri" pitchFamily="34" charset="0"/>
                <a:cs typeface="Calibri" pitchFamily="34" charset="0"/>
              </a:rPr>
              <a:t>Название компании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96244" y="4658767"/>
            <a:ext cx="10464800" cy="1128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525736" y="628328"/>
            <a:ext cx="11715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  <a:cs typeface="Calibri" pitchFamily="34" charset="0"/>
              </a:rPr>
              <a:t>Логотип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компании (или название продукта)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8" name="Rectangle 7"/>
          <p:cNvSpPr>
            <a:spLocks/>
          </p:cNvSpPr>
          <p:nvPr/>
        </p:nvSpPr>
        <p:spPr bwMode="auto">
          <a:xfrm>
            <a:off x="9070203" y="8261176"/>
            <a:ext cx="3930650" cy="1039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175559" bIns="0" anchor="ctr"/>
          <a:lstStyle/>
          <a:p>
            <a:r>
              <a:rPr lang="ru-RU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Arial" pitchFamily="34" charset="0"/>
              </a:rPr>
              <a:t>Имя Фамилия</a:t>
            </a:r>
          </a:p>
        </p:txBody>
      </p:sp>
    </p:spTree>
    <p:extLst>
      <p:ext uri="{BB962C8B-B14F-4D97-AF65-F5344CB8AC3E}">
        <p14:creationId xmlns:p14="http://schemas.microsoft.com/office/powerpoint/2010/main" val="1356952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718120" y="278557"/>
            <a:ext cx="9600704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Конкуренты </a:t>
            </a: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+ </a:t>
            </a:r>
            <a:r>
              <a:rPr lang="en-US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secret sauce</a:t>
            </a:r>
            <a:r>
              <a:rPr lang="en-US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/>
            </a:r>
            <a:br>
              <a:rPr lang="en-US" sz="48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</a:br>
            <a:r>
              <a:rPr lang="ru-RU" sz="2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слайд </a:t>
            </a:r>
            <a:r>
              <a:rPr lang="ru-RU" sz="2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сравнения конкурентных</a:t>
            </a:r>
            <a:r>
              <a:rPr lang="en-US" sz="2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24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продуктов на </a:t>
            </a:r>
            <a:r>
              <a:rPr lang="ru-RU" sz="2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рынке *</a:t>
            </a:r>
            <a:endParaRPr lang="ru-RU" sz="48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16388" name="Содержимое 2"/>
          <p:cNvSpPr>
            <a:spLocks noGrp="1"/>
          </p:cNvSpPr>
          <p:nvPr>
            <p:ph idx="4294967295"/>
          </p:nvPr>
        </p:nvSpPr>
        <p:spPr>
          <a:xfrm>
            <a:off x="1245816" y="3868688"/>
            <a:ext cx="10464800" cy="2497137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Кто еще решает такую же или смежную проблему?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Как? 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За какую цену?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В чем ваши преимущества?</a:t>
            </a:r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1287463" y="6965032"/>
            <a:ext cx="700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* Лучше в виде таблицы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12644">
            <a:off x="3212605" y="2111172"/>
            <a:ext cx="6274891" cy="754053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B0F0"/>
                </a:solidFill>
                <a:latin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00B0F0"/>
                </a:solidFill>
                <a:latin typeface="Calibri" panose="020F0502020204030204" pitchFamily="34" charset="0"/>
              </a:rPr>
              <a:t>ополнительный слайд</a:t>
            </a:r>
            <a:endParaRPr lang="ru-RU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1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669752" y="3402822"/>
            <a:ext cx="11305116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spcAft>
                <a:spcPts val="1800"/>
              </a:spcAft>
              <a:buNone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На чем проект зарабатывает или планирует зарабатывать?</a:t>
            </a:r>
          </a:p>
          <a:p>
            <a:pPr marL="1143000" lvl="1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основные (текущие или планируемые) источники дохода</a:t>
            </a:r>
          </a:p>
          <a:p>
            <a:pPr marL="1143000" lvl="1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модель монетизации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[</a:t>
            </a:r>
            <a:r>
              <a:rPr lang="ru-RU" sz="3200" i="1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например, продажа продукта, рекламная модель, комиссия со сделок, подписка, </a:t>
            </a:r>
            <a:r>
              <a:rPr lang="ru-RU" sz="3200" i="1" kern="0" dirty="0" err="1" smtClean="0">
                <a:latin typeface="Calibri" pitchFamily="34" charset="0"/>
                <a:cs typeface="Calibri" pitchFamily="34" charset="0"/>
                <a:sym typeface="Gill Sans" charset="0"/>
              </a:rPr>
              <a:t>фримиум</a:t>
            </a:r>
            <a:r>
              <a:rPr lang="ru-RU" sz="3200" i="1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, и др.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]</a:t>
            </a:r>
            <a:endParaRPr lang="ru-RU" sz="3200" kern="0" dirty="0" smtClean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marL="400050" lvl="1" indent="0" algn="l" eaLnBrk="1" hangingPunct="1">
              <a:spcAft>
                <a:spcPts val="1800"/>
              </a:spcAft>
              <a:buNone/>
              <a:defRPr/>
            </a:pP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Если у вас есть </a:t>
            </a:r>
            <a:r>
              <a:rPr lang="ru-RU" sz="3200" kern="0" dirty="0" err="1">
                <a:latin typeface="Calibri" pitchFamily="34" charset="0"/>
                <a:cs typeface="Calibri" pitchFamily="34" charset="0"/>
                <a:sym typeface="Gill Sans" charset="0"/>
              </a:rPr>
              <a:t>лайфхаки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(секретные приемы) по </a:t>
            </a: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привлечению и удержанию пользователей / клиентов, </a:t>
            </a:r>
            <a:b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</a:br>
            <a:r>
              <a:rPr lang="ru-RU" sz="3200" kern="0" dirty="0">
                <a:latin typeface="Calibri" pitchFamily="34" charset="0"/>
                <a:cs typeface="Calibri" pitchFamily="34" charset="0"/>
                <a:sym typeface="Gill Sans" charset="0"/>
              </a:rPr>
              <a:t>здесь стоит о них рассказать</a:t>
            </a:r>
            <a:endParaRPr lang="ru-RU" sz="3200" kern="0" dirty="0">
              <a:latin typeface="Calibri" pitchFamily="34" charset="0"/>
              <a:cs typeface="Calibri" pitchFamily="34" charset="0"/>
            </a:endParaRPr>
          </a:p>
          <a:p>
            <a:pPr marL="400050" lvl="1" indent="0" algn="l" eaLnBrk="1" hangingPunct="1">
              <a:spcAft>
                <a:spcPts val="1800"/>
              </a:spcAft>
              <a:buNone/>
              <a:defRPr/>
            </a:pPr>
            <a:endParaRPr lang="ru-RU" sz="3200" kern="0" dirty="0" smtClean="0"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Бизнес-модель</a:t>
            </a:r>
          </a:p>
        </p:txBody>
      </p:sp>
      <p:sp>
        <p:nvSpPr>
          <p:cNvPr id="9" name="TextBox 8"/>
          <p:cNvSpPr txBox="1"/>
          <p:nvPr/>
        </p:nvSpPr>
        <p:spPr>
          <a:xfrm rot="312644">
            <a:off x="3212605" y="2111172"/>
            <a:ext cx="6274891" cy="754053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B0F0"/>
                </a:solidFill>
                <a:latin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00B0F0"/>
                </a:solidFill>
                <a:latin typeface="Calibri" panose="020F0502020204030204" pitchFamily="34" charset="0"/>
              </a:rPr>
              <a:t>ополнительный слайд</a:t>
            </a:r>
            <a:endParaRPr lang="ru-RU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29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Содержимое 2"/>
          <p:cNvSpPr>
            <a:spLocks noGrp="1"/>
          </p:cNvSpPr>
          <p:nvPr>
            <p:ph idx="4294967295"/>
          </p:nvPr>
        </p:nvSpPr>
        <p:spPr>
          <a:xfrm>
            <a:off x="813768" y="4012704"/>
            <a:ext cx="10770490" cy="249713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Ключевые точки в развитии проекта (план-график) на ближайшие 2 года в привязке к ключевому показателю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[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количеств</a:t>
            </a:r>
            <a:r>
              <a:rPr lang="ru-RU" sz="3200" i="1" dirty="0">
                <a:latin typeface="Calibri" pitchFamily="34" charset="0"/>
                <a:cs typeface="Calibri" pitchFamily="34" charset="0"/>
              </a:rPr>
              <a:t>о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 пользователей/ клиентов, выручка и др.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]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 eaLnBrk="1" hangingPunct="1"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41760" y="536245"/>
            <a:ext cx="8064896" cy="81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buNone/>
            </a:pPr>
            <a:r>
              <a:rPr lang="ru-RU" sz="4800" dirty="0" smtClean="0">
                <a:latin typeface="Calibri" pitchFamily="34" charset="0"/>
                <a:cs typeface="Calibri" pitchFamily="34" charset="0"/>
              </a:rPr>
              <a:t>Стратегия развития</a:t>
            </a:r>
          </a:p>
        </p:txBody>
      </p:sp>
      <p:sp>
        <p:nvSpPr>
          <p:cNvPr id="7" name="TextBox 6"/>
          <p:cNvSpPr txBox="1"/>
          <p:nvPr/>
        </p:nvSpPr>
        <p:spPr>
          <a:xfrm rot="312644">
            <a:off x="3212605" y="2111172"/>
            <a:ext cx="6274891" cy="754053"/>
          </a:xfrm>
          <a:prstGeom prst="rect">
            <a:avLst/>
          </a:prstGeom>
          <a:noFill/>
          <a:ln w="635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B0F0"/>
                </a:solidFill>
                <a:latin typeface="Calibri" panose="020F0502020204030204" pitchFamily="34" charset="0"/>
              </a:rPr>
              <a:t>д</a:t>
            </a:r>
            <a:r>
              <a:rPr lang="ru-RU" dirty="0" smtClean="0">
                <a:solidFill>
                  <a:srgbClr val="00B0F0"/>
                </a:solidFill>
                <a:latin typeface="Calibri" panose="020F0502020204030204" pitchFamily="34" charset="0"/>
              </a:rPr>
              <a:t>ополнительный слайд</a:t>
            </a:r>
            <a:endParaRPr lang="ru-RU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7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25736" y="285354"/>
            <a:ext cx="8064896" cy="1135062"/>
          </a:xfrm>
        </p:spPr>
        <p:txBody>
          <a:bodyPr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«Проблема» потребителя 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25736" y="2716560"/>
            <a:ext cx="10984702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spcAft>
                <a:spcPts val="2400"/>
              </a:spcAft>
              <a:buNone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Я помогаю своим клиентам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/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 пользователям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[</a:t>
            </a:r>
            <a:r>
              <a:rPr lang="ru-RU" sz="3200" i="1" kern="0" dirty="0">
                <a:latin typeface="Calibri" pitchFamily="34" charset="0"/>
                <a:cs typeface="Calibri" pitchFamily="34" charset="0"/>
                <a:sym typeface="Gill Sans" charset="0"/>
              </a:rPr>
              <a:t>у</a:t>
            </a:r>
            <a:r>
              <a:rPr lang="ru-RU" sz="3200" i="1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кажите, кто является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]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решать их проблему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[</a:t>
            </a:r>
            <a:r>
              <a:rPr lang="ru-RU" sz="3200" i="1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опишите, какую проблему клиентов вы решаете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]</a:t>
            </a:r>
            <a:endParaRPr lang="ru-RU" sz="3200" kern="0" dirty="0" smtClean="0"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25736" y="4914990"/>
            <a:ext cx="11593288" cy="4786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spcAft>
                <a:spcPts val="1800"/>
              </a:spcAft>
              <a:buNone/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Сейчас проблема решается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[</a:t>
            </a:r>
            <a:r>
              <a:rPr lang="ru-RU" sz="3200" i="1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следующим образом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]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,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и из-за этого :</a:t>
            </a:r>
          </a:p>
          <a:p>
            <a:pPr marL="1168400" indent="-457200" algn="l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упускаются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такие-то возможности</a:t>
            </a:r>
          </a:p>
          <a:p>
            <a:pPr marL="1168400" indent="-457200" algn="l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теряется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N $</a:t>
            </a:r>
            <a:endParaRPr lang="ru-RU" sz="3200" kern="0" dirty="0" smtClean="0"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 marL="1168400" indent="-457200" algn="l" eaLnBrk="1" hangingPunct="1">
              <a:spcAft>
                <a:spcPts val="600"/>
              </a:spcAft>
              <a:defRPr/>
            </a:pP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тратится </a:t>
            </a:r>
            <a:r>
              <a:rPr lang="en-US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N </a:t>
            </a:r>
            <a:r>
              <a:rPr lang="ru-RU" sz="3200" kern="0" dirty="0" smtClean="0">
                <a:latin typeface="Calibri" pitchFamily="34" charset="0"/>
                <a:cs typeface="Calibri" pitchFamily="34" charset="0"/>
                <a:sym typeface="Gill Sans" charset="0"/>
              </a:rPr>
              <a:t>ресурсов/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1889008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Продукт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/ </a:t>
            </a:r>
            <a:r>
              <a:rPr lang="ru-RU" sz="4800" dirty="0" smtClean="0">
                <a:latin typeface="Calibri" pitchFamily="34" charset="0"/>
                <a:cs typeface="Calibri" pitchFamily="34" charset="0"/>
              </a:rPr>
              <a:t>решение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1029792" y="3148608"/>
            <a:ext cx="11089232" cy="4786346"/>
          </a:xfrm>
        </p:spPr>
        <p:txBody>
          <a:bodyPr/>
          <a:lstStyle/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Наш продукт / сервис решает названные проблемы следующим образом</a:t>
            </a: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Calibri" panose="020F0502020204030204" pitchFamily="34" charset="0"/>
              </a:rPr>
              <a:t>Value Proposition (</a:t>
            </a:r>
            <a:r>
              <a:rPr lang="ru-RU" sz="3200" dirty="0" smtClean="0">
                <a:latin typeface="Calibri" panose="020F0502020204030204" pitchFamily="34" charset="0"/>
              </a:rPr>
              <a:t>уникальная ценность) – у нас все не как у других потому что</a:t>
            </a:r>
            <a:r>
              <a:rPr lang="en-US" sz="3200" dirty="0" smtClean="0">
                <a:latin typeface="Calibri" panose="020F0502020204030204" pitchFamily="34" charset="0"/>
              </a:rPr>
              <a:t>…</a:t>
            </a:r>
            <a:endParaRPr lang="ru-RU" sz="3200" dirty="0" smtClean="0">
              <a:latin typeface="Calibri" panose="020F0502020204030204" pitchFamily="34" charset="0"/>
            </a:endParaRP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anose="020F0502020204030204" pitchFamily="34" charset="0"/>
              </a:rPr>
              <a:t>Количественная и качественная выгода для пользователя</a:t>
            </a:r>
            <a:endParaRPr lang="en-US" sz="3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85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813768" y="2644552"/>
            <a:ext cx="11233248" cy="4786346"/>
          </a:xfrm>
        </p:spPr>
        <p:txBody>
          <a:bodyPr/>
          <a:lstStyle/>
          <a:p>
            <a:pPr marL="0" indent="0" algn="l" eaLnBrk="1" hangingPunct="1">
              <a:spcAft>
                <a:spcPts val="2400"/>
              </a:spcAft>
              <a:buNone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Как это работает? </a:t>
            </a:r>
          </a:p>
          <a:p>
            <a:pPr marL="742950" indent="-742950" algn="l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Наша технология 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[</a:t>
            </a:r>
            <a:r>
              <a:rPr lang="ru-RU" sz="3200" i="1" dirty="0" smtClean="0">
                <a:latin typeface="Calibri" pitchFamily="34" charset="0"/>
                <a:cs typeface="Calibri" pitchFamily="34" charset="0"/>
                <a:sym typeface="Gill Sans" charset="0"/>
              </a:rPr>
              <a:t>опишите ее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]</a:t>
            </a: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, позволяет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 </a:t>
            </a:r>
            <a:r>
              <a:rPr lang="en-US" sz="3200" dirty="0">
                <a:latin typeface="Calibri" pitchFamily="34" charset="0"/>
                <a:cs typeface="Calibri" pitchFamily="34" charset="0"/>
                <a:sym typeface="Gill Sans" charset="0"/>
              </a:rPr>
              <a:t>[</a:t>
            </a:r>
            <a:r>
              <a:rPr lang="ru-RU" sz="3200" i="1" dirty="0" smtClean="0">
                <a:latin typeface="Calibri" pitchFamily="34" charset="0"/>
                <a:cs typeface="Calibri" pitchFamily="34" charset="0"/>
                <a:sym typeface="Gill Sans" charset="0"/>
              </a:rPr>
              <a:t>например, </a:t>
            </a:r>
            <a:r>
              <a:rPr lang="ru-RU" sz="3200" i="1" dirty="0">
                <a:latin typeface="Calibri" pitchFamily="34" charset="0"/>
                <a:cs typeface="Calibri" pitchFamily="34" charset="0"/>
                <a:sym typeface="Gill Sans" charset="0"/>
              </a:rPr>
              <a:t>о</a:t>
            </a:r>
            <a:r>
              <a:rPr lang="ru-RU" sz="3200" i="1" dirty="0" smtClean="0">
                <a:latin typeface="Calibri" pitchFamily="34" charset="0"/>
                <a:cs typeface="Calibri" pitchFamily="34" charset="0"/>
                <a:sym typeface="Gill Sans" charset="0"/>
              </a:rPr>
              <a:t>брабатывать данные быстрее и точнее, привлекать целевых пользователей и др</a:t>
            </a: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.</a:t>
            </a:r>
            <a:r>
              <a:rPr lang="en-US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]</a:t>
            </a: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.</a:t>
            </a:r>
          </a:p>
          <a:p>
            <a:pPr marL="742950" indent="-742950" algn="l" eaLnBrk="1" hangingPunct="1">
              <a:spcAft>
                <a:spcPts val="360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За счет чего это работает?</a:t>
            </a:r>
          </a:p>
          <a:p>
            <a:pPr marL="0" indent="0" algn="l" eaLnBrk="1" hangingPunct="1">
              <a:spcAft>
                <a:spcPts val="1800"/>
              </a:spcAft>
              <a:buNone/>
              <a:defRPr/>
            </a:pPr>
            <a:r>
              <a:rPr lang="ru-RU" sz="3200" dirty="0" smtClean="0">
                <a:latin typeface="Calibri" pitchFamily="34" charset="0"/>
                <a:cs typeface="Calibri" pitchFamily="34" charset="0"/>
                <a:sym typeface="Gill Sans" charset="0"/>
              </a:rPr>
              <a:t>Хорошо использовать схемы или картинки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41760" y="556320"/>
            <a:ext cx="9600704" cy="11264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Технология</a:t>
            </a:r>
          </a:p>
        </p:txBody>
      </p:sp>
    </p:spTree>
    <p:extLst>
      <p:ext uri="{BB962C8B-B14F-4D97-AF65-F5344CB8AC3E}">
        <p14:creationId xmlns:p14="http://schemas.microsoft.com/office/powerpoint/2010/main" val="2674815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885776" y="2466751"/>
            <a:ext cx="10687545" cy="4786313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Объем рынка, динамика и прогноз роста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- 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общий объем рынка, на который вы планируете выйти </a:t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total available market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180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Доля рынка, которую вы планируете занять</a:t>
            </a:r>
          </a:p>
          <a:p>
            <a:pPr marL="742950" indent="-742950" algn="just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Насколько конкурентный рынок?</a:t>
            </a:r>
          </a:p>
          <a:p>
            <a:pPr marL="0" indent="0" algn="just" eaLnBrk="1" hangingPunct="1">
              <a:buNone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*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Ссылка на источник информации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41760" y="536245"/>
            <a:ext cx="8064896" cy="812163"/>
          </a:xfrm>
        </p:spPr>
        <p:txBody>
          <a:bodyPr anchor="ctr"/>
          <a:lstStyle/>
          <a:p>
            <a:pPr algn="l" eaLnBrk="1" hangingPunct="1"/>
            <a:r>
              <a:rPr lang="ru-RU" sz="4800" dirty="0" smtClean="0">
                <a:latin typeface="Calibri" pitchFamily="34" charset="0"/>
                <a:cs typeface="Calibri" pitchFamily="34" charset="0"/>
              </a:rPr>
              <a:t>Рынок</a:t>
            </a:r>
          </a:p>
        </p:txBody>
      </p:sp>
      <p:sp>
        <p:nvSpPr>
          <p:cNvPr id="2" name="Rectangle 1"/>
          <p:cNvSpPr/>
          <p:nvPr/>
        </p:nvSpPr>
        <p:spPr>
          <a:xfrm>
            <a:off x="813768" y="7325072"/>
            <a:ext cx="10812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/>
                <a:cs typeface="Calibri"/>
              </a:rPr>
              <a:t>Если это новый рынок, по которому не достаточно данных, попробуйте </a:t>
            </a:r>
            <a:r>
              <a:rPr lang="ru-RU" sz="3200" dirty="0">
                <a:latin typeface="Calibri"/>
                <a:cs typeface="Calibri"/>
              </a:rPr>
              <a:t>понять, сколько людей потенциально могли бы приобрести продукт, и сколько это будет стоить.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8813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783406" y="2212504"/>
            <a:ext cx="11839674" cy="4786313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180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Количественные и качественные достижения проекта: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платящие клиенты / партнеры (поставить логотипы)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ИЛИ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если нет</a:t>
            </a:r>
          </a:p>
          <a:p>
            <a:pPr marL="742950" indent="-742950" algn="just"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предварительные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соглашения /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интерес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(поставить логотипы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indent="-742950" algn="l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ключевые метрики и их динамика (</a:t>
            </a: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количество пользователей, количество </a:t>
            </a: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платящих клиентов, рост </a:t>
            </a: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выручки)</a:t>
            </a:r>
          </a:p>
          <a:p>
            <a:pPr marL="0" indent="0" algn="l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ru-RU" sz="32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ИЛИ, если нет</a:t>
            </a:r>
            <a:endParaRPr lang="ru-RU" sz="3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indent="-742950" algn="l" eaLnBrk="1" hangingPunct="1">
              <a:spcBef>
                <a:spcPts val="0"/>
              </a:spcBef>
              <a:spcAft>
                <a:spcPts val="1800"/>
              </a:spcAft>
            </a:pP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результаты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Development</a:t>
            </a: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подтверждающие гипотезы относительно востребованности </a:t>
            </a:r>
            <a:r>
              <a:rPr lang="ru-RU" sz="3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продукта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привлеченные инвестиции (сколько? от кого?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интеллектуальная собственность, победы в конкурсах и др.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742950" indent="-742950" algn="l" eaLnBrk="1" hangingPunct="1">
              <a:spcBef>
                <a:spcPts val="0"/>
              </a:spcBef>
              <a:spcAft>
                <a:spcPts val="0"/>
              </a:spcAft>
            </a:pPr>
            <a:endParaRPr lang="ru-RU" sz="3200" dirty="0"/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41760" y="536245"/>
            <a:ext cx="8064896" cy="81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buNone/>
            </a:pPr>
            <a:r>
              <a:rPr lang="ru-RU" sz="4800" dirty="0" smtClean="0">
                <a:latin typeface="Calibri" pitchFamily="34" charset="0"/>
                <a:cs typeface="Calibri" pitchFamily="34" charset="0"/>
              </a:rPr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4263463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Содержимое 2"/>
          <p:cNvSpPr>
            <a:spLocks noGrp="1"/>
          </p:cNvSpPr>
          <p:nvPr>
            <p:ph idx="4294967295"/>
          </p:nvPr>
        </p:nvSpPr>
        <p:spPr>
          <a:xfrm>
            <a:off x="813768" y="3076600"/>
            <a:ext cx="11593288" cy="2497138"/>
          </a:xfrm>
        </p:spPr>
        <p:txBody>
          <a:bodyPr/>
          <a:lstStyle/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Ключевые члены команды (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CEO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CTO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CMO)</a:t>
            </a:r>
          </a:p>
          <a:p>
            <a:pPr marL="1176338" indent="-457200" algn="just" eaLnBrk="1" hangingPunct="1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имя + фото </a:t>
            </a:r>
          </a:p>
          <a:p>
            <a:pPr marL="1176338" indent="-457200" algn="just" eaLnBrk="1" hangingPunct="1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роль в команде </a:t>
            </a:r>
          </a:p>
          <a:p>
            <a:pPr marL="1176338" indent="-457200" algn="l" eaLnBrk="1" hangingPunct="1">
              <a:spcBef>
                <a:spcPts val="600"/>
              </a:spcBef>
              <a:spcAft>
                <a:spcPts val="1800"/>
              </a:spcAft>
              <a:buFontTx/>
              <a:buChar char="-"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подтверждение опыта (предыдущие проекты / компании)</a:t>
            </a:r>
          </a:p>
          <a:p>
            <a:pPr marL="742950" indent="-742950" algn="just" eaLnBrk="1" hangingPunct="1">
              <a:spcBef>
                <a:spcPts val="600"/>
              </a:spcBef>
              <a:spcAft>
                <a:spcPts val="0"/>
              </a:spcAft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Фотографии людей желательны</a:t>
            </a:r>
          </a:p>
          <a:p>
            <a:pPr marL="742950" lvl="4" indent="-742950" algn="just" eaLnBrk="1" hangingPunct="1">
              <a:buFontTx/>
              <a:buNone/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41760" y="536245"/>
            <a:ext cx="8064896" cy="812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4" tIns="50794" rIns="50794" bIns="50794" numCol="1" anchor="ctr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sym typeface="Gill San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3600">
                <a:solidFill>
                  <a:schemeClr val="tx1"/>
                </a:solidFill>
                <a:latin typeface="+mn-lt"/>
                <a:sym typeface="Gill San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600">
                <a:solidFill>
                  <a:schemeClr val="tx1"/>
                </a:solidFill>
                <a:latin typeface="+mn-lt"/>
                <a:sym typeface="Gill San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sym typeface="Gill Sans" charset="0"/>
              </a:defRPr>
            </a:lvl9pPr>
          </a:lstStyle>
          <a:p>
            <a:pPr marL="0" indent="0" algn="l" eaLnBrk="1" hangingPunct="1">
              <a:buNone/>
            </a:pPr>
            <a:r>
              <a:rPr lang="ru-RU" sz="4800" dirty="0" smtClean="0">
                <a:latin typeface="Calibri" pitchFamily="34" charset="0"/>
                <a:cs typeface="Calibri" pitchFamily="34" charset="0"/>
              </a:rPr>
              <a:t>Команда</a:t>
            </a:r>
          </a:p>
        </p:txBody>
      </p:sp>
    </p:spTree>
    <p:extLst>
      <p:ext uri="{BB962C8B-B14F-4D97-AF65-F5344CB8AC3E}">
        <p14:creationId xmlns:p14="http://schemas.microsoft.com/office/powerpoint/2010/main" val="1714342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18120" y="268288"/>
            <a:ext cx="9600704" cy="91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50794" tIns="50794" rIns="50794" bIns="50794"/>
          <a:lstStyle/>
          <a:p>
            <a:pPr>
              <a:defRPr/>
            </a:pP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Резюме + </a:t>
            </a:r>
            <a:r>
              <a:rPr lang="ru-RU" sz="4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запросы +предложения</a:t>
            </a:r>
            <a:endParaRPr lang="ru-RU" sz="4800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  <a:p>
            <a:pPr>
              <a:defRPr/>
            </a:pPr>
            <a:r>
              <a:rPr lang="ru-RU" sz="2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Чем вам может быть полезен </a:t>
            </a:r>
            <a:r>
              <a:rPr lang="en-US" sz="2400" kern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Leadgid</a:t>
            </a:r>
            <a:r>
              <a:rPr lang="ru-RU" sz="24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ill Sans" charset="0"/>
              </a:rPr>
              <a:t>?</a:t>
            </a:r>
            <a:endParaRPr lang="ru-RU" sz="2400" kern="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Gill Sans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1760" y="3292624"/>
            <a:ext cx="1147291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Еще раз самое главное. Почему нужно сотрудничать с нами.</a:t>
            </a:r>
          </a:p>
          <a:p>
            <a:pPr marL="742950" indent="-742950" eaLnBrk="1" hangingPunct="1">
              <a:spcBef>
                <a:spcPts val="600"/>
              </a:spcBef>
            </a:pPr>
            <a:endParaRPr lang="ru-RU" sz="2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3200" dirty="0">
                <a:latin typeface="Calibri" pitchFamily="34" charset="0"/>
                <a:cs typeface="Calibri" pitchFamily="34" charset="0"/>
              </a:rPr>
              <a:t>Сейчас мы 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(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ищем компании 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такой-то отрасли для запуска пилотных проектов / привлекаем инвестиции в размере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$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>
              <a:spcBef>
                <a:spcPts val="600"/>
              </a:spcBef>
            </a:pP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Что мы предлагаем взамен на инвестиции (какую долю в компании)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endParaRPr lang="ru-RU" sz="2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Контакты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8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52" y="2788568"/>
            <a:ext cx="114729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Arial"/>
              <a:buChar char="•"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Для оформления презентации вы можете использовать собственный фирменный стиль</a:t>
            </a:r>
          </a:p>
          <a:p>
            <a:pPr eaLnBrk="1" hangingPunct="1">
              <a:spcBef>
                <a:spcPts val="600"/>
              </a:spcBef>
            </a:pP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buFont typeface="Arial"/>
              <a:buChar char="•"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Не пишите много текста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ts val="600"/>
              </a:spcBef>
            </a:pP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742950" indent="-742950" algn="just" eaLnBrk="1" hangingPunct="1">
              <a:spcBef>
                <a:spcPts val="600"/>
              </a:spcBef>
            </a:pP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65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9071</TotalTime>
  <Pages>0</Pages>
  <Words>482</Words>
  <Characters>0</Characters>
  <Application>Microsoft Macintosh PowerPoint</Application>
  <PresentationFormat>Другой</PresentationFormat>
  <Lines>0</Lines>
  <Paragraphs>81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Arial</vt:lpstr>
      <vt:lpstr>Calibri</vt:lpstr>
      <vt:lpstr>Gill Sans</vt:lpstr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Title &amp; Bullets</vt:lpstr>
      <vt:lpstr>Название компании</vt:lpstr>
      <vt:lpstr>«Проблема» потребителя </vt:lpstr>
      <vt:lpstr>Продукт / решение</vt:lpstr>
      <vt:lpstr>Презентация PowerPoint</vt:lpstr>
      <vt:lpstr>Рынок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Бизнес-модель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Toshiba</dc:creator>
  <cp:keywords/>
  <dc:description/>
  <cp:lastModifiedBy>Терентий Мещеряков</cp:lastModifiedBy>
  <cp:revision>323</cp:revision>
  <dcterms:modified xsi:type="dcterms:W3CDTF">2020-06-25T12:33:30Z</dcterms:modified>
  <cp:category/>
</cp:coreProperties>
</file>